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5"/>
  </p:notesMasterIdLst>
  <p:sldIdLst>
    <p:sldId id="256" r:id="rId2"/>
    <p:sldId id="332" r:id="rId3"/>
    <p:sldId id="341" r:id="rId4"/>
    <p:sldId id="277" r:id="rId5"/>
    <p:sldId id="270" r:id="rId6"/>
    <p:sldId id="343" r:id="rId7"/>
    <p:sldId id="272" r:id="rId8"/>
    <p:sldId id="333" r:id="rId9"/>
    <p:sldId id="342" r:id="rId10"/>
    <p:sldId id="283" r:id="rId11"/>
    <p:sldId id="280" r:id="rId12"/>
    <p:sldId id="282" r:id="rId13"/>
    <p:sldId id="284" r:id="rId14"/>
    <p:sldId id="335" r:id="rId15"/>
    <p:sldId id="334" r:id="rId16"/>
    <p:sldId id="285" r:id="rId17"/>
    <p:sldId id="286" r:id="rId18"/>
    <p:sldId id="271" r:id="rId19"/>
    <p:sldId id="355" r:id="rId20"/>
    <p:sldId id="273" r:id="rId21"/>
    <p:sldId id="278" r:id="rId22"/>
    <p:sldId id="288" r:id="rId23"/>
    <p:sldId id="289" r:id="rId24"/>
    <p:sldId id="344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5" r:id="rId33"/>
    <p:sldId id="346" r:id="rId34"/>
    <p:sldId id="356" r:id="rId35"/>
    <p:sldId id="297" r:id="rId36"/>
    <p:sldId id="345" r:id="rId37"/>
    <p:sldId id="299" r:id="rId38"/>
    <p:sldId id="301" r:id="rId39"/>
    <p:sldId id="302" r:id="rId40"/>
    <p:sldId id="328" r:id="rId41"/>
    <p:sldId id="304" r:id="rId42"/>
    <p:sldId id="338" r:id="rId43"/>
    <p:sldId id="305" r:id="rId44"/>
    <p:sldId id="339" r:id="rId45"/>
    <p:sldId id="307" r:id="rId46"/>
    <p:sldId id="308" r:id="rId47"/>
    <p:sldId id="309" r:id="rId48"/>
    <p:sldId id="350" r:id="rId49"/>
    <p:sldId id="348" r:id="rId50"/>
    <p:sldId id="349" r:id="rId51"/>
    <p:sldId id="352" r:id="rId52"/>
    <p:sldId id="357" r:id="rId53"/>
    <p:sldId id="358" r:id="rId54"/>
    <p:sldId id="359" r:id="rId55"/>
    <p:sldId id="360" r:id="rId56"/>
    <p:sldId id="353" r:id="rId57"/>
    <p:sldId id="340" r:id="rId58"/>
    <p:sldId id="317" r:id="rId59"/>
    <p:sldId id="319" r:id="rId60"/>
    <p:sldId id="320" r:id="rId61"/>
    <p:sldId id="325" r:id="rId62"/>
    <p:sldId id="326" r:id="rId63"/>
    <p:sldId id="327" r:id="rId64"/>
    <p:sldId id="329" r:id="rId65"/>
    <p:sldId id="324" r:id="rId66"/>
    <p:sldId id="330" r:id="rId67"/>
    <p:sldId id="321" r:id="rId68"/>
    <p:sldId id="331" r:id="rId69"/>
    <p:sldId id="361" r:id="rId70"/>
    <p:sldId id="354" r:id="rId71"/>
    <p:sldId id="316" r:id="rId72"/>
    <p:sldId id="315" r:id="rId73"/>
    <p:sldId id="362" r:id="rId74"/>
  </p:sldIdLst>
  <p:sldSz cx="12192000" cy="6858000"/>
  <p:notesSz cx="6858000" cy="9144000"/>
  <p:custDataLst>
    <p:tags r:id="rId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0" autoAdjust="0"/>
    <p:restoredTop sz="82194" autoAdjust="0"/>
  </p:normalViewPr>
  <p:slideViewPr>
    <p:cSldViewPr showGuides="1">
      <p:cViewPr varScale="1">
        <p:scale>
          <a:sx n="79" d="100"/>
          <a:sy n="79" d="100"/>
        </p:scale>
        <p:origin x="1236" y="29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ABC1E-B818-41E5-B061-9855E31C8736}" type="slidenum">
              <a:rPr lang="ru-RU" altLang="ru-RU" smtClean="0"/>
              <a:pPr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3387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38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39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47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58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59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50DE-8CFE-A842-D9AB-444A95D5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65814C-042A-3198-E8A0-0A705570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26469-9F9D-34CD-54E1-4A0869B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7060-3A22-960B-E5CA-88DB2E14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1ED0-2D68-F23B-97E3-E9E1E54A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0F2B-1F80-4261-A198-F8BCE6FAF03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196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ACE70-B949-BC65-E399-F4F53686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84B9AD-A9E5-D2DD-CC67-4111B544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23803-10A4-ED8E-D3E3-DD1255D2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6353E-D24B-6B2E-6A18-C53C4B14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C1321-F9EC-6B65-51C3-E12413D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4921-9895-4096-B3E6-BF7A88AA92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23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2DC83-7BAC-E036-7AF2-877D2601D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F70B7F-17BD-D272-BBFF-AF3092EF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F7A54-31BE-EC96-2F3C-32A15AC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0205-C004-1B55-D86D-D0FE6DF3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715E6-EA7E-1D25-B464-57D6A9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C9FF-7D8C-49F9-B5AE-899AC7EC6C0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4DEFE-CA39-663A-7FBB-84D86E8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CFAC-29C3-1771-A299-E2B5BB4E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DCCCB-F69C-9DFA-1C3F-8414B016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852CE7-5872-A9EC-2840-9FC7B14B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122580-518A-EA71-19A4-3C68078D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D6E-A193-4B4F-B2D4-C760530AED4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65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75279-AF23-5333-E8A1-827B2DC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C058A-5035-E4CF-94C7-C332F520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A8BF8-BF0C-B5F9-2D34-E6F3C4C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F1D4E-7690-A2D7-90AA-85538B4E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CE51F-052D-1D70-B176-1830F22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74CC-C140-443D-BC73-9B4486E942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8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8D4E-289B-0932-DBBC-597CBA86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5D0A7-91B9-A93F-FC37-F9176EBA5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25ADD-9C76-EF10-954F-6EFCA89D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B7D04-977A-7D03-C042-D9501B6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44E6F-D6A5-BA1A-5CA4-CCB0FFC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B1AF6-A0BD-D287-9DF6-B6BBC73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6442-1F39-452D-905F-9E8A0E8C695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E95BA-2380-5AB5-747C-1E4665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C767C-900C-75A9-A5F7-4507AFCA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11B2-8246-26D4-6FEC-758F4BF7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FE537-53E2-CE18-4815-E9CF1D2F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B9B8A-AB4B-0CAF-6B44-0F329751D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A26910-780F-4B6E-6A88-7E864951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1C3F9D-3115-8D1B-027F-06A199D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FB53D-7650-C051-A5FD-444BEF90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3DB-AAC4-4659-A512-EE95D221038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75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2EC16-9C89-CC13-3B19-3F1AE1F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836823-E73E-FD03-3426-9FB043E7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876A2A-33E8-CE13-7A79-11FB2A82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FF1527-7926-4357-35C5-C06F8A3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F56-3212-4F71-A2BF-BF79ECEAADC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58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CE1A64-EBCD-754C-42EA-2AAB24F7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C3911C-69B1-3733-484A-24EF52CD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924F1-A957-1AC0-BD04-B060D54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F406-DE6E-40FC-817E-F40E0BF5B9C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47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81E9-FFD5-A573-7961-E73AAFDF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C94C1-6CBE-6741-CB2F-5834509D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68BE6-541C-91B2-2D1C-12C0BB149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48E6B-6A07-C772-767C-65A381CD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FB47C4-8307-32EB-1010-462C8C63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81EC2-87D4-A420-9D60-7B95F54E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0468-C743-43DC-AD3C-EF194606CE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3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FF02A-BC86-3FF8-591E-49096960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63B246-922C-66EA-0D92-BD922AC6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28DA4-6053-3095-D269-8B325407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642C2-250A-9F14-BBB6-DBE6F0C9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DED4-A379-4414-BEBC-FDB6C1A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E8E511-6B21-DDBD-3420-C26EC3F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6A04-4566-461B-81FB-34DA6DE9B87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771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5835-EF7B-FFAA-061D-354E9E0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C9FABE-0B51-F3E9-95A1-BB0459C3A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7982D-C112-987A-F0F7-E435AB70E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BB8315-7272-2444-C1A1-710A36A4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FFBC68-4C7E-ACCC-008B-FA0A7633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836A-6BED-433D-885E-AAED2A7E7FF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80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windows/win32/winmsg/about-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registerclassex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getmessag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windows/win32/api/winuser/nf-winuser-dispatchmessage" TargetMode="External"/><Relationship Id="rId5" Type="http://schemas.openxmlformats.org/officeDocument/2006/relationships/hyperlink" Target="https://learn.microsoft.com/en-us/windows/win32/api/winuser/nf-winuser-peekmessagew" TargetMode="External"/><Relationship Id="rId4" Type="http://schemas.openxmlformats.org/officeDocument/2006/relationships/hyperlink" Target="https://learn.microsoft.com/en-us/windows/win32/api/winuser/nf-winuser-translatemessag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defwindowproc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desktop/winmsg/wm-quit" TargetMode="External"/><Relationship Id="rId2" Type="http://schemas.openxmlformats.org/officeDocument/2006/relationships/hyperlink" Target="https://learn.microsoft.com/en-us/windows/win32/api/winuser/nf-winuser-getmessage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-malov/cg-course/blob/master/labs/01/samples/sample03_1_custom_window_with_class/Finally.h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  <p:pic>
        <p:nvPicPr>
          <p:cNvPr id="3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132856"/>
            <a:ext cx="4984773" cy="36060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1775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lvl="1"/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lvl="1"/>
            <a:r>
              <a:rPr lang="ru-RU" dirty="0"/>
              <a:t>Используются для ввода пользователем различных данных</a:t>
            </a:r>
          </a:p>
          <a:p>
            <a:r>
              <a:rPr lang="ru-RU" dirty="0"/>
              <a:t>Типы диалоговых окон</a:t>
            </a:r>
          </a:p>
          <a:p>
            <a:pPr lvl="1"/>
            <a:r>
              <a:rPr lang="ru-RU" dirty="0"/>
              <a:t>Модальные</a:t>
            </a:r>
          </a:p>
          <a:p>
            <a:pPr lvl="2"/>
            <a:r>
              <a:rPr lang="ru-RU" dirty="0"/>
              <a:t>Блокируют доступ к родительскому окну</a:t>
            </a:r>
          </a:p>
          <a:p>
            <a:pPr lvl="1"/>
            <a:r>
              <a:rPr lang="ru-RU" dirty="0"/>
              <a:t>Немодальные</a:t>
            </a:r>
          </a:p>
          <a:p>
            <a:pPr lvl="2"/>
            <a:r>
              <a:rPr lang="ru-RU" dirty="0"/>
              <a:t>Не блокируют доступ к окну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6312024" y="2808287"/>
            <a:ext cx="3975004" cy="3684588"/>
          </a:xfrm>
          <a:noFill/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6EB7F07-F629-CB67-9F9A-4A0367BA7A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839788" y="2793423"/>
            <a:ext cx="3844853" cy="3684588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920875"/>
            <a:ext cx="4038600" cy="4433888"/>
          </a:xfrm>
        </p:spPr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1" y="2420938"/>
            <a:ext cx="4365625" cy="3194050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Пример</a:t>
            </a:r>
            <a:r>
              <a:rPr lang="en-US" altLang="ru-RU" dirty="0"/>
              <a:t> </a:t>
            </a:r>
            <a:r>
              <a:rPr lang="ru-RU" altLang="ru-RU" dirty="0"/>
              <a:t>диалогового окна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9FEC53-0947-143F-D7E1-97E1206BC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237" y="2410619"/>
            <a:ext cx="4581525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712" y="4077072"/>
            <a:ext cx="4321175" cy="195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719B9-0502-98AD-119D-81AD4519C02B}"/>
              </a:ext>
            </a:extLst>
          </p:cNvPr>
          <p:cNvSpPr txBox="1"/>
          <p:nvPr/>
        </p:nvSpPr>
        <p:spPr>
          <a:xfrm>
            <a:off x="838200" y="1556792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windows.h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tchar.h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WINAPI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WinMain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HINSTANCE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HINSTANCE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hPrevInstance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LPSTR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lpCmdLine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nCmdShow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MessageBoxW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L"Hello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world"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L"My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first windows program"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MB_OK);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045577-D00C-2FB2-0F1A-5A157F38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работы со строками в </a:t>
            </a:r>
            <a:r>
              <a:rPr lang="en-US" dirty="0"/>
              <a:t>Windows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517D5-DC16-B3F6-0B05-67BA147D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Ранние версии (до </a:t>
            </a:r>
            <a:r>
              <a:rPr lang="en-US" dirty="0"/>
              <a:t>NT): ANSI-</a:t>
            </a:r>
            <a:r>
              <a:rPr lang="ru-RU" dirty="0"/>
              <a:t>кодировки, </a:t>
            </a:r>
            <a:r>
              <a:rPr lang="en-US" dirty="0"/>
              <a:t>char*, </a:t>
            </a:r>
            <a:r>
              <a:rPr lang="ru-RU" dirty="0"/>
              <a:t>зависящие от локали</a:t>
            </a:r>
          </a:p>
          <a:p>
            <a:pPr lvl="1"/>
            <a:r>
              <a:rPr lang="ru-RU" dirty="0"/>
              <a:t>Используются </a:t>
            </a:r>
            <a:r>
              <a:rPr lang="en-US" dirty="0"/>
              <a:t>API</a:t>
            </a:r>
            <a:r>
              <a:rPr lang="ru-RU" dirty="0"/>
              <a:t> с постфиксом </a:t>
            </a:r>
            <a:r>
              <a:rPr lang="en-US" dirty="0"/>
              <a:t>A: </a:t>
            </a:r>
            <a:r>
              <a:rPr lang="en-US" dirty="0" err="1"/>
              <a:t>MessageBoxA</a:t>
            </a:r>
            <a:endParaRPr lang="en-US" dirty="0"/>
          </a:p>
          <a:p>
            <a:pPr lvl="1"/>
            <a:r>
              <a:rPr lang="ru-RU" dirty="0"/>
              <a:t>Проблемы при переносе программ между регионами</a:t>
            </a:r>
          </a:p>
          <a:p>
            <a:r>
              <a:rPr lang="en-US" dirty="0"/>
              <a:t>Windows NT </a:t>
            </a:r>
            <a:r>
              <a:rPr lang="ru-RU" dirty="0"/>
              <a:t>и далее: Переход на </a:t>
            </a:r>
            <a:r>
              <a:rPr lang="en-US" dirty="0"/>
              <a:t>Unicode (UTF-16, </a:t>
            </a:r>
            <a:r>
              <a:rPr lang="en-US" dirty="0" err="1"/>
              <a:t>wchar_t</a:t>
            </a:r>
            <a:r>
              <a:rPr lang="en-US" dirty="0"/>
              <a:t>*)</a:t>
            </a:r>
            <a:endParaRPr lang="ru-RU" dirty="0"/>
          </a:p>
          <a:p>
            <a:pPr lvl="1"/>
            <a:r>
              <a:rPr lang="ru-RU" dirty="0"/>
              <a:t>Появились </a:t>
            </a:r>
            <a:r>
              <a:rPr lang="en-US" dirty="0"/>
              <a:t>API</a:t>
            </a:r>
            <a:r>
              <a:rPr lang="ru-RU" dirty="0"/>
              <a:t> с постфиксом </a:t>
            </a:r>
            <a:r>
              <a:rPr lang="en-US" dirty="0"/>
              <a:t>W: </a:t>
            </a:r>
            <a:r>
              <a:rPr lang="en-US" dirty="0" err="1"/>
              <a:t>MessageBoxW</a:t>
            </a:r>
            <a:endParaRPr lang="en-US" dirty="0"/>
          </a:p>
          <a:p>
            <a:r>
              <a:rPr lang="en-US" dirty="0"/>
              <a:t>Windows 10 (2018): </a:t>
            </a:r>
            <a:r>
              <a:rPr lang="ru-RU" dirty="0"/>
              <a:t>появилась поддержка </a:t>
            </a:r>
            <a:r>
              <a:rPr lang="en-US" dirty="0"/>
              <a:t>UTF-8</a:t>
            </a:r>
          </a:p>
          <a:p>
            <a:pPr lvl="1"/>
            <a:r>
              <a:rPr lang="ru-RU" dirty="0"/>
              <a:t>Графическая подсистема </a:t>
            </a:r>
            <a:r>
              <a:rPr lang="en-US" dirty="0"/>
              <a:t>GDI</a:t>
            </a:r>
            <a:r>
              <a:rPr lang="ru-RU" dirty="0"/>
              <a:t> не позволяет указывать </a:t>
            </a:r>
            <a:r>
              <a:rPr lang="en-US" dirty="0"/>
              <a:t>UTF</a:t>
            </a:r>
            <a:r>
              <a:rPr lang="ru-RU" dirty="0"/>
              <a:t> для отдельных процессов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0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1438"/>
            <a:ext cx="5181600" cy="2779712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Отображает задний фон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1"/>
            <a:r>
              <a:rPr lang="ru-RU" altLang="ru-RU" dirty="0"/>
              <a:t>Кнопки нажимаются</a:t>
            </a:r>
          </a:p>
          <a:p>
            <a:pPr lvl="1"/>
            <a:r>
              <a:rPr lang="ru-RU" altLang="ru-RU" dirty="0"/>
              <a:t>Выпадающие списки выпадают</a:t>
            </a:r>
          </a:p>
          <a:p>
            <a:pPr lvl="1"/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Встроенные и пользовательские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ru-RU" dirty="0"/>
              <a:t>Встроенные классы окон</a:t>
            </a:r>
          </a:p>
          <a:p>
            <a:pPr lvl="1">
              <a:defRPr/>
            </a:pPr>
            <a:r>
              <a:rPr lang="en-US" dirty="0"/>
              <a:t>BUTTON</a:t>
            </a:r>
            <a:endParaRPr lang="ru-RU" dirty="0"/>
          </a:p>
          <a:p>
            <a:pPr lvl="1">
              <a:defRPr/>
            </a:pPr>
            <a:r>
              <a:rPr lang="en-US" dirty="0"/>
              <a:t>LISTBOX</a:t>
            </a:r>
            <a:endParaRPr lang="ru-RU" dirty="0"/>
          </a:p>
          <a:p>
            <a:pPr lvl="1">
              <a:defRPr/>
            </a:pPr>
            <a:r>
              <a:rPr lang="en-US" dirty="0"/>
              <a:t>COMBOBOX</a:t>
            </a:r>
            <a:endParaRPr lang="ru-RU" dirty="0"/>
          </a:p>
          <a:p>
            <a:pPr lvl="1">
              <a:defRPr/>
            </a:pPr>
            <a:r>
              <a:rPr lang="en-US" dirty="0"/>
              <a:t>STATIC</a:t>
            </a:r>
            <a:endParaRPr lang="ru-RU" dirty="0"/>
          </a:p>
          <a:p>
            <a:pPr lvl="1">
              <a:defRPr/>
            </a:pPr>
            <a:r>
              <a:rPr lang="en-US" dirty="0"/>
              <a:t>EDIT</a:t>
            </a:r>
            <a:endParaRPr lang="ru-RU" dirty="0"/>
          </a:p>
          <a:p>
            <a:pPr lvl="1">
              <a:defRPr/>
            </a:pPr>
            <a:r>
              <a:rPr lang="en-US" dirty="0"/>
              <a:t>MDICLIENT</a:t>
            </a:r>
            <a:endParaRPr lang="ru-RU" dirty="0"/>
          </a:p>
          <a:p>
            <a:pPr lvl="1">
              <a:defRPr/>
            </a:pPr>
            <a:r>
              <a:rPr lang="en-US" dirty="0"/>
              <a:t>RICHEDIT_CLASS</a:t>
            </a:r>
            <a:endParaRPr lang="ru-RU" dirty="0"/>
          </a:p>
          <a:p>
            <a:pPr lvl="1">
              <a:defRPr/>
            </a:pPr>
            <a:r>
              <a:rPr lang="en-US" dirty="0"/>
              <a:t>SCROLLBAR</a:t>
            </a:r>
          </a:p>
          <a:p>
            <a:pPr>
              <a:defRPr/>
            </a:pPr>
            <a:r>
              <a:rPr lang="ru-RU" altLang="ru-RU" dirty="0"/>
              <a:t>Пользовательские классы окон должны быть зарегистрированы в системе функцией </a:t>
            </a:r>
            <a:r>
              <a:rPr lang="en-US" altLang="ru-RU" dirty="0" err="1">
                <a:hlinkClick r:id="rId3"/>
              </a:rPr>
              <a:t>RegisterClassEx</a:t>
            </a:r>
            <a:endParaRPr lang="ru-RU" dirty="0"/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1524000" y="469468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кол-во доп. </a:t>
            </a:r>
            <a:r>
              <a:rPr lang="ru-RU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байт, связанных с классом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 кол-во доп. Байт, связанных с окном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152400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 dirty="0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274C99A-304C-231D-94E8-E476A2EF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D4C4A1-881C-37E2-0E21-54A0B36BEE4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3910013" cy="21431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90A09D-0221-8110-D813-11FF5599FB8E}"/>
              </a:ext>
            </a:extLst>
          </p:cNvPr>
          <p:cNvCxnSpPr>
            <a:cxnSpLocks/>
          </p:cNvCxnSpPr>
          <p:nvPr/>
        </p:nvCxnSpPr>
        <p:spPr>
          <a:xfrm>
            <a:off x="3910013" y="2420888"/>
            <a:ext cx="4058195" cy="3024336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721858"/>
            <a:ext cx="6071964" cy="4272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Входит в состав </a:t>
            </a:r>
            <a:r>
              <a:rPr lang="en-US" dirty="0"/>
              <a:t>Visual Studio</a:t>
            </a:r>
          </a:p>
          <a:p>
            <a:pPr lvl="1"/>
            <a:r>
              <a:rPr lang="en-US" dirty="0"/>
              <a:t>Tools – Spy++</a:t>
            </a:r>
            <a:endParaRPr lang="ru-RU" dirty="0"/>
          </a:p>
          <a:p>
            <a:r>
              <a:rPr lang="ru-RU" dirty="0"/>
              <a:t>Позволяет просматривать свойства окон запущенных приложений</a:t>
            </a:r>
          </a:p>
          <a:p>
            <a:r>
              <a:rPr lang="ru-RU" dirty="0"/>
              <a:t>Позволяет отслеживать сообщения, отправляемые окнам</a:t>
            </a:r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0BE04-28D4-22F6-1D95-E6CE597A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9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Создание окна осуществляется при помощи функции </a:t>
            </a:r>
            <a:r>
              <a:rPr lang="en-US" altLang="ru-RU" b="1" dirty="0" err="1"/>
              <a:t>CreateWindowEx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 dirty="0"/>
              <a:t>Чтобы показать его, необходимо вызвать функцию </a:t>
            </a:r>
            <a:r>
              <a:rPr lang="en-US" altLang="ru-RU" b="1" dirty="0" err="1"/>
              <a:t>ShowWindow</a:t>
            </a:r>
            <a:r>
              <a:rPr lang="en-US" altLang="ru-RU" dirty="0"/>
              <a:t>()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Можно создать окно видимым изначально, задав ему стиль </a:t>
            </a:r>
            <a:r>
              <a:rPr lang="en-US" altLang="ru-RU" dirty="0"/>
              <a:t>WS_VISIBLE</a:t>
            </a:r>
            <a:r>
              <a:rPr lang="ru-RU" altLang="ru-RU" dirty="0"/>
              <a:t> при его создании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1847529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148894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Сообщение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В </a:t>
            </a:r>
            <a:r>
              <a:rPr lang="en-US" altLang="ru-RU" dirty="0"/>
              <a:t>Windows SDK </a:t>
            </a:r>
            <a:r>
              <a:rPr lang="ru-RU" altLang="ru-RU" dirty="0"/>
              <a:t>структура </a:t>
            </a:r>
            <a:r>
              <a:rPr lang="en-US" altLang="ru-RU" dirty="0"/>
              <a:t>MSG</a:t>
            </a:r>
            <a:r>
              <a:rPr lang="ru-RU" altLang="ru-RU" dirty="0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 dirty="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4005264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</a:t>
            </a:r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этом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 dirty="0"/>
              <a:t>Содержимое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Инициализация приложения</a:t>
            </a:r>
          </a:p>
          <a:p>
            <a:r>
              <a:rPr lang="ru-RU" altLang="ru-RU" dirty="0"/>
              <a:t>Отображение главного окна (или окон) приложения</a:t>
            </a:r>
          </a:p>
          <a:p>
            <a:r>
              <a:rPr lang="ru-RU" altLang="ru-RU" dirty="0"/>
              <a:t>Цикл выборки и обработки сообщений</a:t>
            </a:r>
          </a:p>
          <a:p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51">
            <a:extLst>
              <a:ext uri="{FF2B5EF4-FFF2-40B4-BE49-F238E27FC236}">
                <a16:creationId xmlns:a16="http://schemas.microsoft.com/office/drawing/2014/main" id="{25A7B923-DADE-19F4-D7BB-4A76FF221306}"/>
              </a:ext>
            </a:extLst>
          </p:cNvPr>
          <p:cNvGrpSpPr>
            <a:grpSpLocks/>
          </p:cNvGrpSpPr>
          <p:nvPr/>
        </p:nvGrpSpPr>
        <p:grpSpPr bwMode="auto">
          <a:xfrm>
            <a:off x="1337920" y="56828"/>
            <a:ext cx="9342147" cy="6755136"/>
            <a:chOff x="-185634" y="56475"/>
            <a:chExt cx="9341268" cy="6755839"/>
          </a:xfrm>
        </p:grpSpPr>
        <p:grpSp>
          <p:nvGrpSpPr>
            <p:cNvPr id="9" name="Группа 3">
              <a:extLst>
                <a:ext uri="{FF2B5EF4-FFF2-40B4-BE49-F238E27FC236}">
                  <a16:creationId xmlns:a16="http://schemas.microsoft.com/office/drawing/2014/main" id="{600C68F5-1078-A91D-8BAE-4DC15A81BB0F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51" name="Прямоугольник 45">
                <a:extLst>
                  <a:ext uri="{FF2B5EF4-FFF2-40B4-BE49-F238E27FC236}">
                    <a16:creationId xmlns:a16="http://schemas.microsoft.com/office/drawing/2014/main" id="{5F70CCAC-826C-8EF8-85C6-703FF4AC86A1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Прямоугольник 46">
                <a:extLst>
                  <a:ext uri="{FF2B5EF4-FFF2-40B4-BE49-F238E27FC236}">
                    <a16:creationId xmlns:a16="http://schemas.microsoft.com/office/drawing/2014/main" id="{F493C5FA-2C12-A9E7-1751-DCA3BD3DBBD8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Прямоугольник 47">
                <a:extLst>
                  <a:ext uri="{FF2B5EF4-FFF2-40B4-BE49-F238E27FC236}">
                    <a16:creationId xmlns:a16="http://schemas.microsoft.com/office/drawing/2014/main" id="{3C3D2718-CE1B-5B0B-CA0B-0DDDC3929404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Прямоугольник 48">
                <a:extLst>
                  <a:ext uri="{FF2B5EF4-FFF2-40B4-BE49-F238E27FC236}">
                    <a16:creationId xmlns:a16="http://schemas.microsoft.com/office/drawing/2014/main" id="{3343DDAC-8943-5A35-C9A5-282A92A7FE10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Прямоугольник 49">
                <a:extLst>
                  <a:ext uri="{FF2B5EF4-FFF2-40B4-BE49-F238E27FC236}">
                    <a16:creationId xmlns:a16="http://schemas.microsoft.com/office/drawing/2014/main" id="{EC46E744-7AE4-B3EA-9043-5DAA18CEB4AE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Прямоугольник 50">
                <a:extLst>
                  <a:ext uri="{FF2B5EF4-FFF2-40B4-BE49-F238E27FC236}">
                    <a16:creationId xmlns:a16="http://schemas.microsoft.com/office/drawing/2014/main" id="{B5F39CF4-347B-3DDE-9BB2-DE7981AE8CAA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B3647480-191B-89FC-07B0-054CB9B93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63120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11" name="Прямоугольник 5">
              <a:extLst>
                <a:ext uri="{FF2B5EF4-FFF2-40B4-BE49-F238E27FC236}">
                  <a16:creationId xmlns:a16="http://schemas.microsoft.com/office/drawing/2014/main" id="{2FBB4682-1468-893D-F91D-5FE072A3E9FA}"/>
                </a:ext>
              </a:extLst>
            </p:cNvPr>
            <p:cNvSpPr/>
            <p:nvPr/>
          </p:nvSpPr>
          <p:spPr>
            <a:xfrm>
              <a:off x="262975" y="2851089"/>
              <a:ext cx="4237594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6">
              <a:extLst>
                <a:ext uri="{FF2B5EF4-FFF2-40B4-BE49-F238E27FC236}">
                  <a16:creationId xmlns:a16="http://schemas.microsoft.com/office/drawing/2014/main" id="{28F3DA17-2C68-E666-B635-F8C27CA22302}"/>
                </a:ext>
              </a:extLst>
            </p:cNvPr>
            <p:cNvSpPr/>
            <p:nvPr/>
          </p:nvSpPr>
          <p:spPr>
            <a:xfrm>
              <a:off x="640809" y="3656770"/>
              <a:ext cx="1368296" cy="2889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C467BC6A-9AD2-022C-7C5B-4A7F66B8C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14" name="Прямоугольник 8">
              <a:extLst>
                <a:ext uri="{FF2B5EF4-FFF2-40B4-BE49-F238E27FC236}">
                  <a16:creationId xmlns:a16="http://schemas.microsoft.com/office/drawing/2014/main" id="{F1D6C469-A0DA-9159-9D71-4E8DB8EA94EC}"/>
                </a:ext>
              </a:extLst>
            </p:cNvPr>
            <p:cNvSpPr/>
            <p:nvPr/>
          </p:nvSpPr>
          <p:spPr>
            <a:xfrm>
              <a:off x="640809" y="3945725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9">
              <a:extLst>
                <a:ext uri="{FF2B5EF4-FFF2-40B4-BE49-F238E27FC236}">
                  <a16:creationId xmlns:a16="http://schemas.microsoft.com/office/drawing/2014/main" id="{6D7BA5DB-F90C-821D-D53D-E4E33D60E805}"/>
                </a:ext>
              </a:extLst>
            </p:cNvPr>
            <p:cNvSpPr/>
            <p:nvPr/>
          </p:nvSpPr>
          <p:spPr>
            <a:xfrm>
              <a:off x="640809" y="4233092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0">
              <a:extLst>
                <a:ext uri="{FF2B5EF4-FFF2-40B4-BE49-F238E27FC236}">
                  <a16:creationId xmlns:a16="http://schemas.microsoft.com/office/drawing/2014/main" id="{5C088F28-90E2-E613-6BDF-995BE57A74B6}"/>
                </a:ext>
              </a:extLst>
            </p:cNvPr>
            <p:cNvSpPr/>
            <p:nvPr/>
          </p:nvSpPr>
          <p:spPr>
            <a:xfrm>
              <a:off x="640809" y="4522047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1">
              <a:extLst>
                <a:ext uri="{FF2B5EF4-FFF2-40B4-BE49-F238E27FC236}">
                  <a16:creationId xmlns:a16="http://schemas.microsoft.com/office/drawing/2014/main" id="{2F50A60A-E9D3-D4DB-8812-20B83F68DAB9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2">
              <a:extLst>
                <a:ext uri="{FF2B5EF4-FFF2-40B4-BE49-F238E27FC236}">
                  <a16:creationId xmlns:a16="http://schemas.microsoft.com/office/drawing/2014/main" id="{4CA6F685-789E-B279-81A6-348A0E951910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3">
              <a:extLst>
                <a:ext uri="{FF2B5EF4-FFF2-40B4-BE49-F238E27FC236}">
                  <a16:creationId xmlns:a16="http://schemas.microsoft.com/office/drawing/2014/main" id="{6C6B0D2F-4430-B340-25C3-4CA52083D863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4">
              <a:extLst>
                <a:ext uri="{FF2B5EF4-FFF2-40B4-BE49-F238E27FC236}">
                  <a16:creationId xmlns:a16="http://schemas.microsoft.com/office/drawing/2014/main" id="{053D1D89-9080-48A8-0C40-80C8234ABD12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95A9084F-F752-BC62-FEB8-6DF4656B2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2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B2A14901-D6CB-C6E8-8836-92099A2B2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703191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23" name="Прямоугольник 17">
              <a:extLst>
                <a:ext uri="{FF2B5EF4-FFF2-40B4-BE49-F238E27FC236}">
                  <a16:creationId xmlns:a16="http://schemas.microsoft.com/office/drawing/2014/main" id="{3A7C3B6E-B1DA-BEA1-3896-1797838969E2}"/>
                </a:ext>
              </a:extLst>
            </p:cNvPr>
            <p:cNvSpPr/>
            <p:nvPr/>
          </p:nvSpPr>
          <p:spPr>
            <a:xfrm>
              <a:off x="6936518" y="2829912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18">
              <a:extLst>
                <a:ext uri="{FF2B5EF4-FFF2-40B4-BE49-F238E27FC236}">
                  <a16:creationId xmlns:a16="http://schemas.microsoft.com/office/drawing/2014/main" id="{C77702E3-02EA-DE51-FD66-877BFF58C86C}"/>
                </a:ext>
              </a:extLst>
            </p:cNvPr>
            <p:cNvSpPr/>
            <p:nvPr/>
          </p:nvSpPr>
          <p:spPr>
            <a:xfrm>
              <a:off x="7173413" y="3650066"/>
              <a:ext cx="1368296" cy="2889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08ACFD14-4ED2-A4AD-1115-5FFCF0AE6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6" name="Прямоугольник 20">
              <a:extLst>
                <a:ext uri="{FF2B5EF4-FFF2-40B4-BE49-F238E27FC236}">
                  <a16:creationId xmlns:a16="http://schemas.microsoft.com/office/drawing/2014/main" id="{10142536-A3B5-16C0-3306-9E78074AAFCA}"/>
                </a:ext>
              </a:extLst>
            </p:cNvPr>
            <p:cNvSpPr/>
            <p:nvPr/>
          </p:nvSpPr>
          <p:spPr>
            <a:xfrm>
              <a:off x="7173413" y="3939021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1">
              <a:extLst>
                <a:ext uri="{FF2B5EF4-FFF2-40B4-BE49-F238E27FC236}">
                  <a16:creationId xmlns:a16="http://schemas.microsoft.com/office/drawing/2014/main" id="{9AAED08A-5DF0-C0A3-D9DD-F118B1D8987F}"/>
                </a:ext>
              </a:extLst>
            </p:cNvPr>
            <p:cNvSpPr/>
            <p:nvPr/>
          </p:nvSpPr>
          <p:spPr>
            <a:xfrm>
              <a:off x="7173413" y="4226388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2">
              <a:extLst>
                <a:ext uri="{FF2B5EF4-FFF2-40B4-BE49-F238E27FC236}">
                  <a16:creationId xmlns:a16="http://schemas.microsoft.com/office/drawing/2014/main" id="{EBC58279-EB42-BA11-22B9-C809EE5B12D7}"/>
                </a:ext>
              </a:extLst>
            </p:cNvPr>
            <p:cNvSpPr/>
            <p:nvPr/>
          </p:nvSpPr>
          <p:spPr>
            <a:xfrm>
              <a:off x="7173413" y="4515343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47">
              <a:extLst>
                <a:ext uri="{FF2B5EF4-FFF2-40B4-BE49-F238E27FC236}">
                  <a16:creationId xmlns:a16="http://schemas.microsoft.com/office/drawing/2014/main" id="{04CBA39E-E128-84BE-CE73-D04631C03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881" y="56475"/>
              <a:ext cx="4764383" cy="3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 dirty="0">
                  <a:latin typeface="Constantia" panose="02030602050306030303" pitchFamily="18" charset="0"/>
                </a:rPr>
                <a:t>Схема маршрутизации сообщений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 </a:t>
              </a:r>
              <a:r>
                <a:rPr lang="ru-RU" altLang="ru-RU" sz="1600" b="1" dirty="0">
                  <a:latin typeface="Constantia" panose="02030602050306030303" pitchFamily="18" charset="0"/>
                </a:rPr>
                <a:t>в 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Windows</a:t>
              </a:r>
            </a:p>
          </p:txBody>
        </p:sp>
        <p:cxnSp>
          <p:nvCxnSpPr>
            <p:cNvPr id="30" name="Соединительная линия уступом 24">
              <a:extLst>
                <a:ext uri="{FF2B5EF4-FFF2-40B4-BE49-F238E27FC236}">
                  <a16:creationId xmlns:a16="http://schemas.microsoft.com/office/drawing/2014/main" id="{E32F43BF-F7CE-E9EE-C2A0-AFD86EDE0E27}"/>
                </a:ext>
              </a:extLst>
            </p:cNvPr>
            <p:cNvCxnSpPr>
              <a:stCxn id="54" idx="1"/>
              <a:endCxn id="12" idx="1"/>
            </p:cNvCxnSpPr>
            <p:nvPr/>
          </p:nvCxnSpPr>
          <p:spPr>
            <a:xfrm rot="10800000" flipV="1">
              <a:off x="640810" y="1771752"/>
              <a:ext cx="3295777" cy="2029494"/>
            </a:xfrm>
            <a:prstGeom prst="bentConnector3">
              <a:avLst>
                <a:gd name="adj1" fmla="val 11607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Соединительная линия уступом 25">
              <a:extLst>
                <a:ext uri="{FF2B5EF4-FFF2-40B4-BE49-F238E27FC236}">
                  <a16:creationId xmlns:a16="http://schemas.microsoft.com/office/drawing/2014/main" id="{BA7F7488-A12C-8D70-BF7C-FC823FC89DC2}"/>
                </a:ext>
              </a:extLst>
            </p:cNvPr>
            <p:cNvCxnSpPr>
              <a:cxnSpLocks/>
              <a:stCxn id="51" idx="1"/>
              <a:endCxn id="14" idx="1"/>
            </p:cNvCxnSpPr>
            <p:nvPr/>
          </p:nvCxnSpPr>
          <p:spPr>
            <a:xfrm rot="10800000" flipV="1">
              <a:off x="640810" y="907658"/>
              <a:ext cx="3295777" cy="3181751"/>
            </a:xfrm>
            <a:prstGeom prst="bentConnector3">
              <a:avLst>
                <a:gd name="adj1" fmla="val 122601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55">
              <a:extLst>
                <a:ext uri="{FF2B5EF4-FFF2-40B4-BE49-F238E27FC236}">
                  <a16:creationId xmlns:a16="http://schemas.microsoft.com/office/drawing/2014/main" id="{3E73585C-DDA9-55AE-5D95-16954176F99A}"/>
                </a:ext>
              </a:extLst>
            </p:cNvPr>
            <p:cNvCxnSpPr>
              <a:stCxn id="52" idx="1"/>
              <a:endCxn id="17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Соединительная линия уступом 27">
              <a:extLst>
                <a:ext uri="{FF2B5EF4-FFF2-40B4-BE49-F238E27FC236}">
                  <a16:creationId xmlns:a16="http://schemas.microsoft.com/office/drawing/2014/main" id="{024CAEB0-0B55-FC38-8D4B-B961F055D4FB}"/>
                </a:ext>
              </a:extLst>
            </p:cNvPr>
            <p:cNvCxnSpPr>
              <a:cxnSpLocks/>
              <a:stCxn id="53" idx="3"/>
              <a:endCxn id="24" idx="1"/>
            </p:cNvCxnSpPr>
            <p:nvPr/>
          </p:nvCxnSpPr>
          <p:spPr>
            <a:xfrm>
              <a:off x="5304738" y="1483722"/>
              <a:ext cx="1868674" cy="23108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Соединительная линия уступом 28">
              <a:extLst>
                <a:ext uri="{FF2B5EF4-FFF2-40B4-BE49-F238E27FC236}">
                  <a16:creationId xmlns:a16="http://schemas.microsoft.com/office/drawing/2014/main" id="{FD195728-FC08-61C9-6210-9A74C404C8DF}"/>
                </a:ext>
              </a:extLst>
            </p:cNvPr>
            <p:cNvCxnSpPr>
              <a:stCxn id="55" idx="3"/>
              <a:endCxn id="18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Соединительная линия уступом 29">
              <a:extLst>
                <a:ext uri="{FF2B5EF4-FFF2-40B4-BE49-F238E27FC236}">
                  <a16:creationId xmlns:a16="http://schemas.microsoft.com/office/drawing/2014/main" id="{C570A438-BCD4-40DF-F5F7-55BF7ADD02F5}"/>
                </a:ext>
              </a:extLst>
            </p:cNvPr>
            <p:cNvCxnSpPr>
              <a:stCxn id="56" idx="3"/>
              <a:endCxn id="19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Прямоугольник 30">
              <a:extLst>
                <a:ext uri="{FF2B5EF4-FFF2-40B4-BE49-F238E27FC236}">
                  <a16:creationId xmlns:a16="http://schemas.microsoft.com/office/drawing/2014/main" id="{FBB4785D-A4D2-0BEB-0103-99F10514A3B7}"/>
                </a:ext>
              </a:extLst>
            </p:cNvPr>
            <p:cNvSpPr/>
            <p:nvPr/>
          </p:nvSpPr>
          <p:spPr>
            <a:xfrm>
              <a:off x="-18563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7" name="Прямоугольник 31">
              <a:extLst>
                <a:ext uri="{FF2B5EF4-FFF2-40B4-BE49-F238E27FC236}">
                  <a16:creationId xmlns:a16="http://schemas.microsoft.com/office/drawing/2014/main" id="{FD15DFC1-C54E-557B-4F12-5BD6FC9962E6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8" name="Прямоугольник 32">
              <a:extLst>
                <a:ext uri="{FF2B5EF4-FFF2-40B4-BE49-F238E27FC236}">
                  <a16:creationId xmlns:a16="http://schemas.microsoft.com/office/drawing/2014/main" id="{818DE625-18B1-89B4-E624-042C07EC90EE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9" name="Прямоугольник 33">
              <a:extLst>
                <a:ext uri="{FF2B5EF4-FFF2-40B4-BE49-F238E27FC236}">
                  <a16:creationId xmlns:a16="http://schemas.microsoft.com/office/drawing/2014/main" id="{C953077F-431D-12D7-6185-4A83A6250E9C}"/>
                </a:ext>
              </a:extLst>
            </p:cNvPr>
            <p:cNvSpPr/>
            <p:nvPr/>
          </p:nvSpPr>
          <p:spPr>
            <a:xfrm>
              <a:off x="7571458" y="5711016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40" name="Соединительная линия уступом 81">
              <a:extLst>
                <a:ext uri="{FF2B5EF4-FFF2-40B4-BE49-F238E27FC236}">
                  <a16:creationId xmlns:a16="http://schemas.microsoft.com/office/drawing/2014/main" id="{7FE0B84E-C223-6B50-2762-833B3D194656}"/>
                </a:ext>
              </a:extLst>
            </p:cNvPr>
            <p:cNvCxnSpPr>
              <a:cxnSpLocks/>
              <a:stCxn id="12" idx="3"/>
              <a:endCxn id="36" idx="3"/>
            </p:cNvCxnSpPr>
            <p:nvPr/>
          </p:nvCxnSpPr>
          <p:spPr>
            <a:xfrm flipH="1">
              <a:off x="1398542" y="3801248"/>
              <a:ext cx="610564" cy="2471006"/>
            </a:xfrm>
            <a:prstGeom prst="bentConnector3">
              <a:avLst>
                <a:gd name="adj1" fmla="val -3743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Соединительная линия уступом 35">
              <a:extLst>
                <a:ext uri="{FF2B5EF4-FFF2-40B4-BE49-F238E27FC236}">
                  <a16:creationId xmlns:a16="http://schemas.microsoft.com/office/drawing/2014/main" id="{445F3EB9-1AFD-F94C-90BC-2A2509D13BEE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83156" y="4089409"/>
              <a:ext cx="1225950" cy="1635043"/>
            </a:xfrm>
            <a:prstGeom prst="bentConnector4">
              <a:avLst>
                <a:gd name="adj1" fmla="val -10748"/>
                <a:gd name="adj2" fmla="val 5439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Соединительная линия уступом 81">
              <a:extLst>
                <a:ext uri="{FF2B5EF4-FFF2-40B4-BE49-F238E27FC236}">
                  <a16:creationId xmlns:a16="http://schemas.microsoft.com/office/drawing/2014/main" id="{70619AC0-E5D9-8EA0-0FB0-719210CECD6B}"/>
                </a:ext>
              </a:extLst>
            </p:cNvPr>
            <p:cNvCxnSpPr>
              <a:stCxn id="17" idx="1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61849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Соединительная линия уступом 81">
              <a:extLst>
                <a:ext uri="{FF2B5EF4-FFF2-40B4-BE49-F238E27FC236}">
                  <a16:creationId xmlns:a16="http://schemas.microsoft.com/office/drawing/2014/main" id="{0B36A1FA-97BF-C2F7-20FF-BC2B41332CC2}"/>
                </a:ext>
              </a:extLst>
            </p:cNvPr>
            <p:cNvCxnSpPr>
              <a:cxnSpLocks/>
              <a:stCxn id="18" idx="1"/>
              <a:endCxn id="38" idx="0"/>
            </p:cNvCxnSpPr>
            <p:nvPr/>
          </p:nvCxnSpPr>
          <p:spPr>
            <a:xfrm rot="10800000" flipH="1" flipV="1">
              <a:off x="2916392" y="4075973"/>
              <a:ext cx="2735728" cy="1656220"/>
            </a:xfrm>
            <a:prstGeom prst="bentConnector4">
              <a:avLst>
                <a:gd name="adj1" fmla="val -8355"/>
                <a:gd name="adj2" fmla="val 54338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81">
              <a:extLst>
                <a:ext uri="{FF2B5EF4-FFF2-40B4-BE49-F238E27FC236}">
                  <a16:creationId xmlns:a16="http://schemas.microsoft.com/office/drawing/2014/main" id="{B6323FF8-E6F7-2A73-8E65-29DA036AEC9A}"/>
                </a:ext>
              </a:extLst>
            </p:cNvPr>
            <p:cNvCxnSpPr>
              <a:cxnSpLocks/>
              <a:stCxn id="20" idx="0"/>
              <a:endCxn id="38" idx="1"/>
            </p:cNvCxnSpPr>
            <p:nvPr/>
          </p:nvCxnSpPr>
          <p:spPr>
            <a:xfrm rot="16200000" flipH="1">
              <a:off x="3348465" y="4760687"/>
              <a:ext cx="1763643" cy="1259490"/>
            </a:xfrm>
            <a:prstGeom prst="bentConnector4">
              <a:avLst>
                <a:gd name="adj1" fmla="val 43770"/>
                <a:gd name="adj2" fmla="val 7716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Соединительная линия уступом 153">
              <a:extLst>
                <a:ext uri="{FF2B5EF4-FFF2-40B4-BE49-F238E27FC236}">
                  <a16:creationId xmlns:a16="http://schemas.microsoft.com/office/drawing/2014/main" id="{DAEC4B0F-C44C-A3AC-5173-5AC44D9A39F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8363546" y="3794544"/>
              <a:ext cx="178163" cy="1916980"/>
            </a:xfrm>
            <a:prstGeom prst="bentConnector4">
              <a:avLst>
                <a:gd name="adj1" fmla="val -297348"/>
                <a:gd name="adj2" fmla="val 8183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60">
              <a:extLst>
                <a:ext uri="{FF2B5EF4-FFF2-40B4-BE49-F238E27FC236}">
                  <a16:creationId xmlns:a16="http://schemas.microsoft.com/office/drawing/2014/main" id="{CD5F7C9A-9309-906F-10E3-4FADF7BD3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356385" cy="277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72F3B26B-BA4D-F288-F458-41C092C9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1463413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240A226E-3B27-D574-6FF4-1E93CEA1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464153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9" name="Прямая со стрелкой 43">
              <a:extLst>
                <a:ext uri="{FF2B5EF4-FFF2-40B4-BE49-F238E27FC236}">
                  <a16:creationId xmlns:a16="http://schemas.microsoft.com/office/drawing/2014/main" id="{AEC86497-3B1F-DC8B-1C6B-4E61C37B1780}"/>
                </a:ext>
              </a:extLst>
            </p:cNvPr>
            <p:cNvCxnSpPr>
              <a:cxnSpLocks/>
              <a:stCxn id="48" idx="1"/>
              <a:endCxn id="51" idx="3"/>
            </p:cNvCxnSpPr>
            <p:nvPr/>
          </p:nvCxnSpPr>
          <p:spPr>
            <a:xfrm flipH="1">
              <a:off x="5304739" y="897069"/>
              <a:ext cx="1424435" cy="10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4">
              <a:extLst>
                <a:ext uri="{FF2B5EF4-FFF2-40B4-BE49-F238E27FC236}">
                  <a16:creationId xmlns:a16="http://schemas.microsoft.com/office/drawing/2014/main" id="{B96CAE72-4606-F617-F6E7-102CECBF2C18}"/>
                </a:ext>
              </a:extLst>
            </p:cNvPr>
            <p:cNvCxnSpPr>
              <a:cxnSpLocks/>
              <a:stCxn id="47" idx="1"/>
              <a:endCxn id="52" idx="3"/>
            </p:cNvCxnSpPr>
            <p:nvPr/>
          </p:nvCxnSpPr>
          <p:spPr>
            <a:xfrm flipH="1" flipV="1">
              <a:off x="5304739" y="1195690"/>
              <a:ext cx="1424435" cy="6700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5737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dirty="0"/>
              <a:t>GUI-</a:t>
            </a:r>
            <a:r>
              <a:rPr lang="ru-RU" altLang="ru-RU" dirty="0"/>
              <a:t>поток выбирает сообщения из своей очереди с использованием </a:t>
            </a:r>
            <a:r>
              <a:rPr lang="ru-RU" altLang="ru-RU" b="1" dirty="0"/>
              <a:t>цикла выборки сообщений</a:t>
            </a:r>
            <a:r>
              <a:rPr lang="ru-RU" altLang="ru-RU" dirty="0"/>
              <a:t>, в котором вызываются функции:</a:t>
            </a:r>
            <a:endParaRPr lang="ru-RU" altLang="ru-RU" sz="28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3"/>
              </a:rPr>
              <a:t>GetMessage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4"/>
              </a:rPr>
              <a:t>TranslateMessage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ru-RU" altLang="ru-RU" sz="2600" dirty="0"/>
              <a:t> или </a:t>
            </a:r>
            <a:r>
              <a:rPr lang="en-US" altLang="ru-RU" sz="2600" dirty="0" err="1">
                <a:hlinkClick r:id="rId5"/>
              </a:rPr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6"/>
              </a:rPr>
              <a:t>DispatchMessage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434762"/>
            <a:ext cx="979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b="1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Минимизируйте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 имеет следующий прототип:</a:t>
            </a:r>
          </a:p>
          <a:p>
            <a:pPr lvl="1"/>
            <a:r>
              <a:rPr lang="en-US" altLang="ru-RU" dirty="0">
                <a:latin typeface="Consolas" panose="020B0609020204030204" pitchFamily="49" charset="0"/>
              </a:rPr>
              <a:t>LRESULT CALLBACK </a:t>
            </a:r>
            <a:r>
              <a:rPr lang="en-US" altLang="ru-RU" dirty="0" err="1">
                <a:latin typeface="Consolas" panose="020B0609020204030204" pitchFamily="49" charset="0"/>
              </a:rPr>
              <a:t>WindowProc</a:t>
            </a:r>
            <a:r>
              <a:rPr lang="en-US" altLang="ru-RU" dirty="0">
                <a:latin typeface="Consolas" panose="020B0609020204030204" pitchFamily="49" charset="0"/>
              </a:rPr>
              <a:t>(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HWND </a:t>
            </a:r>
            <a:r>
              <a:rPr lang="en-US" altLang="ru-RU" dirty="0" err="1">
                <a:latin typeface="Consolas" panose="020B0609020204030204" pitchFamily="49" charset="0"/>
              </a:rPr>
              <a:t>hwnd</a:t>
            </a:r>
            <a:r>
              <a:rPr lang="en-US" altLang="ru-RU" dirty="0">
                <a:latin typeface="Consolas" panose="020B0609020204030204" pitchFamily="49" charset="0"/>
              </a:rPr>
              <a:t>,      // </a:t>
            </a:r>
            <a:r>
              <a:rPr lang="ru-RU" altLang="ru-RU" dirty="0">
                <a:latin typeface="Consolas" panose="020B0609020204030204" pitchFamily="49" charset="0"/>
              </a:rPr>
              <a:t>Окно-получатель сообщения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UINT </a:t>
            </a:r>
            <a:r>
              <a:rPr lang="en-US" altLang="ru-RU" dirty="0" err="1">
                <a:latin typeface="Consolas" panose="020B0609020204030204" pitchFamily="49" charset="0"/>
              </a:rPr>
              <a:t>uMsg</a:t>
            </a:r>
            <a:r>
              <a:rPr lang="en-US" altLang="ru-RU" dirty="0">
                <a:latin typeface="Consolas" panose="020B0609020204030204" pitchFamily="49" charset="0"/>
              </a:rPr>
              <a:t>, </a:t>
            </a:r>
            <a:r>
              <a:rPr lang="ru-RU" altLang="ru-RU" dirty="0">
                <a:latin typeface="Consolas" panose="020B0609020204030204" pitchFamily="49" charset="0"/>
              </a:rPr>
              <a:t>   </a:t>
            </a:r>
            <a:r>
              <a:rPr lang="en-US" altLang="ru-RU" dirty="0">
                <a:latin typeface="Consolas" panose="020B0609020204030204" pitchFamily="49" charset="0"/>
              </a:rPr>
              <a:t>  </a:t>
            </a:r>
            <a:r>
              <a:rPr lang="ru-RU" altLang="ru-RU" dirty="0">
                <a:latin typeface="Consolas" panose="020B0609020204030204" pitchFamily="49" charset="0"/>
              </a:rPr>
              <a:t>// Код сообщения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WPARAM </a:t>
            </a:r>
            <a:r>
              <a:rPr lang="en-US" altLang="ru-RU" dirty="0" err="1">
                <a:latin typeface="Consolas" panose="020B0609020204030204" pitchFamily="49" charset="0"/>
              </a:rPr>
              <a:t>wParam</a:t>
            </a:r>
            <a:r>
              <a:rPr lang="en-US" altLang="ru-RU" dirty="0">
                <a:latin typeface="Consolas" panose="020B0609020204030204" pitchFamily="49" charset="0"/>
              </a:rPr>
              <a:t>,  </a:t>
            </a:r>
            <a:r>
              <a:rPr lang="ru-RU" altLang="ru-RU" dirty="0">
                <a:latin typeface="Consolas" panose="020B0609020204030204" pitchFamily="49" charset="0"/>
              </a:rPr>
              <a:t>// Параметр </a:t>
            </a:r>
            <a:r>
              <a:rPr lang="en-US" altLang="ru-RU" dirty="0" err="1">
                <a:latin typeface="Consolas" panose="020B0609020204030204" pitchFamily="49" charset="0"/>
              </a:rPr>
              <a:t>wParam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LPARAM </a:t>
            </a:r>
            <a:r>
              <a:rPr lang="en-US" altLang="ru-RU" dirty="0" err="1">
                <a:latin typeface="Consolas" panose="020B0609020204030204" pitchFamily="49" charset="0"/>
              </a:rPr>
              <a:t>lParam</a:t>
            </a:r>
            <a:r>
              <a:rPr lang="en-US" altLang="ru-RU" dirty="0">
                <a:latin typeface="Consolas" panose="020B0609020204030204" pitchFamily="49" charset="0"/>
              </a:rPr>
              <a:t>); // </a:t>
            </a:r>
            <a:r>
              <a:rPr lang="ru-RU" altLang="ru-RU" dirty="0">
                <a:latin typeface="Consolas" panose="020B0609020204030204" pitchFamily="49" charset="0"/>
              </a:rPr>
              <a:t>Параметр </a:t>
            </a:r>
            <a:r>
              <a:rPr lang="en-US" altLang="ru-RU" dirty="0" err="1">
                <a:latin typeface="Consolas" panose="020B0609020204030204" pitchFamily="49" charset="0"/>
              </a:rPr>
              <a:t>lParam</a:t>
            </a:r>
            <a:endParaRPr lang="ru-RU" altLang="ru-RU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 dirty="0"/>
              <a:t>Перемещение окон</a:t>
            </a:r>
          </a:p>
          <a:p>
            <a:pPr lvl="1" eaLnBrk="1" hangingPunct="1"/>
            <a:r>
              <a:rPr lang="ru-RU" altLang="ru-RU" dirty="0"/>
              <a:t>Минимизация/максимизация</a:t>
            </a:r>
          </a:p>
          <a:p>
            <a:pPr lvl="1" eaLnBrk="1" hangingPunct="1"/>
            <a:r>
              <a:rPr lang="ru-RU" altLang="ru-RU" dirty="0"/>
              <a:t>Реакция на движения мыши</a:t>
            </a:r>
          </a:p>
          <a:p>
            <a:pPr eaLnBrk="1" hangingPunct="1"/>
            <a:r>
              <a:rPr lang="ru-RU" altLang="ru-RU" sz="2800" dirty="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 dirty="0"/>
              <a:t> </a:t>
            </a:r>
            <a:r>
              <a:rPr lang="ru-RU" altLang="ru-RU" sz="2800" dirty="0"/>
              <a:t>при помощи вызова функции </a:t>
            </a:r>
            <a:r>
              <a:rPr lang="en-US" altLang="ru-RU" b="1" dirty="0" err="1">
                <a:hlinkClick r:id="rId3"/>
              </a:rPr>
              <a:t>DefWindowProc</a:t>
            </a:r>
            <a:endParaRPr lang="ru-RU" altLang="ru-RU" dirty="0"/>
          </a:p>
          <a:p>
            <a:pPr lvl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1559497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F877-60A1-ADE8-C7E6-DF4056E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цикл выборки сообщений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8F603-F381-C386-3E0B-C41DCC00CC18}"/>
              </a:ext>
            </a:extLst>
          </p:cNvPr>
          <p:cNvSpPr txBox="1"/>
          <p:nvPr/>
        </p:nvSpPr>
        <p:spPr>
          <a:xfrm>
            <a:off x="838200" y="1556792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en-US" altLang="ru-RU" b="1" dirty="0"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   …</a:t>
            </a: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3C3C-EF13-9F39-8B4A-2AE918BD0DDE}"/>
              </a:ext>
            </a:extLst>
          </p:cNvPr>
          <p:cNvSpPr txBox="1"/>
          <p:nvPr/>
        </p:nvSpPr>
        <p:spPr>
          <a:xfrm>
            <a:off x="838199" y="3933056"/>
            <a:ext cx="8831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2"/>
              </a:rPr>
              <a:t>GetMessage</a:t>
            </a:r>
            <a:endParaRPr lang="en-US" b="1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a message other than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the return value is nonzero.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message, the return value is zero.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101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1981200" y="2060849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41514"/>
            <a:ext cx="10658399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  <a:r>
              <a:rPr lang="en-US" altLang="ru-RU" sz="2000" b="1" dirty="0">
                <a:latin typeface="Courier New" panose="02070309020205020404" pitchFamily="49" charset="0"/>
              </a:rPr>
              <a:t> //</a:t>
            </a:r>
            <a:r>
              <a:rPr lang="ru-RU" altLang="ru-RU" sz="2000" b="1" dirty="0">
                <a:latin typeface="Courier New" panose="02070309020205020404" pitchFamily="49" charset="0"/>
              </a:rPr>
              <a:t> всегда</a:t>
            </a:r>
            <a:r>
              <a:rPr lang="en-US" altLang="ru-RU" sz="2000" b="1" dirty="0">
                <a:latin typeface="Courier New" panose="02070309020205020404" pitchFamily="49" charset="0"/>
              </a:rPr>
              <a:t> </a:t>
            </a:r>
            <a:r>
              <a:rPr lang="en-US" altLang="ru-RU" sz="2000" b="1" dirty="0" err="1">
                <a:latin typeface="Courier New" panose="02070309020205020404" pitchFamily="49" charset="0"/>
              </a:rPr>
              <a:t>nullptr</a:t>
            </a:r>
            <a:endParaRPr lang="ru-RU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 dirty="0">
                <a:latin typeface="Courier New" panose="02070309020205020404" pitchFamily="49" charset="0"/>
              </a:rPr>
              <a:t>	// </a:t>
            </a:r>
            <a:r>
              <a:rPr lang="ru-RU" altLang="ru-RU" sz="2000" b="1" i="1" dirty="0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869398"/>
            <a:ext cx="5904656" cy="4632678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786-7641-A52C-0F37-02BEFA1F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экземпляр </a:t>
            </a:r>
            <a:r>
              <a:rPr lang="en-US" dirty="0"/>
              <a:t>C++ </a:t>
            </a:r>
            <a:r>
              <a:rPr lang="ru-RU" dirty="0"/>
              <a:t>класса</a:t>
            </a:r>
            <a:r>
              <a:rPr lang="en-US" dirty="0"/>
              <a:t> </a:t>
            </a:r>
            <a:r>
              <a:rPr lang="ru-RU" dirty="0"/>
              <a:t>с окном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467B4-00B9-3CF7-6FB2-4CB87093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 окно, сохранить адрес экземпляра в данных окна, используя </a:t>
            </a:r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GWLP_USERDATA</a:t>
            </a:r>
            <a:r>
              <a:rPr lang="en-US" dirty="0"/>
              <a:t>, </a:t>
            </a:r>
            <a:r>
              <a:rPr lang="en-US" dirty="0" err="1"/>
              <a:t>addr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Сделать оконную процедуру статическим методом класса</a:t>
            </a:r>
          </a:p>
          <a:p>
            <a:pPr lvl="1"/>
            <a:r>
              <a:rPr lang="ru-RU" dirty="0"/>
              <a:t>Статические методы могут конвертироваться указатели на функции</a:t>
            </a:r>
          </a:p>
          <a:p>
            <a:r>
              <a:rPr lang="ru-RU" dirty="0"/>
              <a:t>В оконной процедуре извлечь адрес окна функцией 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GWLP_USERDATA) </a:t>
            </a:r>
            <a:r>
              <a:rPr lang="ru-RU" dirty="0"/>
              <a:t>и преобразовать его к указателю на нужный класс</a:t>
            </a:r>
          </a:p>
          <a:p>
            <a:r>
              <a:rPr lang="ru-RU" dirty="0"/>
              <a:t>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4039455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22C4A0-BB08-B8D7-9810-3946B55A4C51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Window&gt;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Base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WCHAR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HWND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CreateWindowW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szWindowClass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title, WS_OVERLAPPEDWINDOW,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CW_USEDEFAULT,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CW_USEDEFAULT,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/*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lpParam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*/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 to create window"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94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FBACCA-1208-EE6C-356A-F3E607CA00BD}"/>
              </a:ext>
            </a:extLst>
          </p:cNvPr>
          <p:cNvSpPr txBox="1"/>
          <p:nvPr/>
        </p:nvSpPr>
        <p:spPr>
          <a:xfrm>
            <a:off x="0" y="0"/>
            <a:ext cx="12192000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ClassRegistrator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WNDCLASSEXW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…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wcex.lpfnWndProc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RegisterClassExW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 to register class"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ClassRegistrator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Переходник оконной процедуры. Он должен определить по дескриптору окна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адрес связанного с окном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C++-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класса и передать управление оконной процедуре класса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124486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0DBFEE-0C68-7B12-AB08-A2C6F80962B8}"/>
              </a:ext>
            </a:extLst>
          </p:cNvPr>
          <p:cNvSpPr txBox="1"/>
          <p:nvPr/>
        </p:nvSpPr>
        <p:spPr>
          <a:xfrm>
            <a:off x="0" y="0"/>
            <a:ext cx="1219200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WM_NCCREATE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Извлекаем адрес экземпляра окна из поля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lpCreateParams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LPCREATESTRUCT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lpCreateParams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Помещаем адрес экземпляра окна в поле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USERDATA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1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SetWindowLongPtr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GWLP_USERDATA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1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LONG_PTR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?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: </a:t>
            </a:r>
            <a:r>
              <a:rPr lang="en-US" sz="17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</a:t>
            </a:r>
            <a:r>
              <a:rPr lang="en-US" sz="1700" b="1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GetWindowLongPtr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GWLP_USERDATA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7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DefWindowProc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LRESULT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213811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AAA9B-8A91-D232-8D7C-3270CDA1680B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WM_DESTROY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DefWindowProc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/*x*/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/*y*/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keyFlags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81655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C4C5D-76A0-7F71-8055-7BE7F3A9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</a:t>
            </a:r>
            <a:r>
              <a:rPr lang="en-US" dirty="0"/>
              <a:t>C++ </a:t>
            </a:r>
            <a:r>
              <a:rPr lang="ru-RU" dirty="0"/>
              <a:t>класс с окном (простой способ)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34B7-91C9-DCBF-F90F-03B20791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</a:t>
            </a:r>
            <a:r>
              <a:rPr lang="en-US" dirty="0"/>
              <a:t>UI-</a:t>
            </a:r>
            <a:r>
              <a:rPr lang="ru-RU" dirty="0"/>
              <a:t>библиотеку или фреймворк</a:t>
            </a:r>
          </a:p>
          <a:p>
            <a:pPr lvl="1"/>
            <a:r>
              <a:rPr lang="en-US" dirty="0"/>
              <a:t>WTL</a:t>
            </a:r>
          </a:p>
          <a:p>
            <a:pPr lvl="1"/>
            <a:r>
              <a:rPr lang="en-US" dirty="0"/>
              <a:t>MFC</a:t>
            </a:r>
          </a:p>
          <a:p>
            <a:pPr lvl="1"/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2762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Часто используемые сообщения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C9E-B2E7-19D8-644C-86CEC750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  <a:endParaRPr lang="en-US" dirty="0"/>
          </a:p>
          <a:p>
            <a:pPr lvl="2"/>
            <a:r>
              <a:rPr lang="ru-RU" dirty="0"/>
              <a:t>Можно использовать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argv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wargv</a:t>
            </a:r>
            <a:endParaRPr lang="ru-RU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/>
              <a:t>Функция возвращает код ошибки</a:t>
            </a:r>
          </a:p>
          <a:p>
            <a:pPr lvl="1"/>
            <a:r>
              <a:rPr lang="en-US" dirty="0"/>
              <a:t>0 – </a:t>
            </a:r>
            <a:r>
              <a:rPr lang="ru-RU" dirty="0"/>
              <a:t>успех, ненулевое значение – ошибка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/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/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2419351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ОС </a:t>
            </a:r>
            <a:r>
              <a:rPr lang="en-US" altLang="ru-RU" sz="2800"/>
              <a:t>Windows</a:t>
            </a:r>
            <a:r>
              <a:rPr lang="ru-RU" altLang="ru-RU" sz="280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/>
              <a:t>Все операции над окнами возможны только через функции ОС, принимающие </a:t>
            </a:r>
            <a:r>
              <a:rPr lang="ru-RU" altLang="ru-RU" b="1"/>
              <a:t>дескриптор окна</a:t>
            </a:r>
          </a:p>
          <a:p>
            <a:pPr lvl="1" eaLnBrk="1" hangingPunct="1"/>
            <a:r>
              <a:rPr lang="en-US" altLang="ru-RU"/>
              <a:t>Windows </a:t>
            </a:r>
            <a:r>
              <a:rPr lang="ru-RU" altLang="ru-RU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  <a:endParaRPr lang="ru-RU" alt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265"/>
            <a:ext cx="12192000" cy="91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2205039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445126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620714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dirty="0"/>
              <a:t>Приложение рисует содержимое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opup Menu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Cursor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-0.03178 0.01643 -0.128 0.07245 -0.16446 0.09699 C -0.20131 0.12152 -0.20795 0.13356 -0.21433 0.14259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14259 C -0.20156 0.14398 -0.17981 0.15509 -0.14231 0.13541 C -0.10468 0.11551 -0.01888 0.05926 0.01081 0.02453 C 0.04063 -0.00996 0.03828 -0.04283 0.03685 -0.07199 C 0.03542 -0.10116 0.00925 -0.13473 0.00209 -0.1511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15116 C -0.00195 -0.15324 -0.01484 -0.15949 -0.02122 -0.16204 C -0.02734 -0.16459 -0.0332 -0.16574 -0.03619 -0.16667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/>
            <a:r>
              <a:rPr lang="ru-RU" altLang="ru-RU" dirty="0"/>
              <a:t>Приложение вызывало функцию </a:t>
            </a:r>
            <a:r>
              <a:rPr lang="en-US" altLang="ru-RU" dirty="0" err="1"/>
              <a:t>RedrawWindow</a:t>
            </a:r>
            <a:r>
              <a:rPr lang="en-US" altLang="ru-RU" dirty="0"/>
              <a:t>() </a:t>
            </a:r>
            <a:r>
              <a:rPr lang="ru-RU" altLang="ru-RU" dirty="0"/>
              <a:t>или </a:t>
            </a:r>
            <a:r>
              <a:rPr lang="en-US" altLang="ru-RU" dirty="0" err="1"/>
              <a:t>UpdateWindow</a:t>
            </a:r>
            <a:r>
              <a:rPr lang="en-US" altLang="ru-RU" dirty="0"/>
              <a:t>()</a:t>
            </a:r>
          </a:p>
          <a:p>
            <a:pPr lvl="1"/>
            <a:r>
              <a:rPr lang="ru-RU" altLang="ru-RU" dirty="0"/>
              <a:t>Область окна стала недействительной при сворачивании</a:t>
            </a:r>
            <a:r>
              <a:rPr lang="en-US" altLang="ru-RU" dirty="0"/>
              <a:t>/</a:t>
            </a:r>
            <a:r>
              <a:rPr lang="ru-RU" altLang="ru-RU" dirty="0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9E2A-C7DE-C23D-9A6E-74D92957F504}"/>
              </a:ext>
            </a:extLst>
          </p:cNvPr>
          <p:cNvSpPr txBox="1"/>
          <p:nvPr/>
        </p:nvSpPr>
        <p:spPr>
          <a:xfrm>
            <a:off x="0" y="1690688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releaseDC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3"/>
              </a:rPr>
              <a:t>util::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  <a:hlinkClick r:id="rId3"/>
              </a:rPr>
              <a:t>Finally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GetClientRect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restoreBrush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util::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SelectObject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SelectObject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.bottom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02D66-A89B-1BC6-C1BD-07FAFC3CBF43}"/>
              </a:ext>
            </a:extLst>
          </p:cNvPr>
          <p:cNvSpPr txBox="1"/>
          <p:nvPr/>
        </p:nvSpPr>
        <p:spPr>
          <a:xfrm>
            <a:off x="0" y="0"/>
            <a:ext cx="12192000" cy="691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m_fn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nodiscard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decay_t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26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 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49FAB5-D511-87B0-8AFD-6001FC5395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failed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operator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77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5B2AB-EA39-AE1F-1C1D-5F533C0F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F4E6-6D3D-6604-5F1A-CE929AED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7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510276"/>
            <a:ext cx="10945216" cy="5837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Перекрывающиеся окна</a:t>
            </a:r>
            <a:r>
              <a:rPr lang="en-US" dirty="0"/>
              <a:t> (Overlapped Window)</a:t>
            </a:r>
            <a:endParaRPr lang="ru-RU" dirty="0"/>
          </a:p>
          <a:p>
            <a:pPr lvl="1"/>
            <a:r>
              <a:rPr lang="ru-RU" dirty="0"/>
              <a:t>Это обычные окна с заголовком, кнопкой закрытия и </a:t>
            </a:r>
            <a:r>
              <a:rPr lang="ru-RU" dirty="0" err="1"/>
              <a:t>ресайзом</a:t>
            </a:r>
            <a:endParaRPr lang="en-US" dirty="0"/>
          </a:p>
          <a:p>
            <a:r>
              <a:rPr lang="ru-RU" dirty="0"/>
              <a:t>Всплывающие окна </a:t>
            </a:r>
            <a:r>
              <a:rPr lang="en-US" dirty="0"/>
              <a:t>(Pop-up Windows)</a:t>
            </a:r>
            <a:endParaRPr lang="ru-RU" dirty="0"/>
          </a:p>
          <a:p>
            <a:pPr lvl="1"/>
            <a:r>
              <a:rPr lang="ru-RU" dirty="0"/>
              <a:t>Диалоговые окна</a:t>
            </a:r>
            <a:endParaRPr lang="en-US" dirty="0"/>
          </a:p>
          <a:p>
            <a:r>
              <a:rPr lang="ru-RU" dirty="0"/>
              <a:t>Дочерние окна (</a:t>
            </a:r>
            <a:r>
              <a:rPr lang="en-US" dirty="0"/>
              <a:t>Child Window)</a:t>
            </a:r>
            <a:endParaRPr lang="ru-RU" dirty="0"/>
          </a:p>
          <a:p>
            <a:pPr lvl="1"/>
            <a:r>
              <a:rPr lang="ru-RU" dirty="0"/>
              <a:t>Кнопки, комбо-боксы,</a:t>
            </a:r>
            <a:endParaRPr lang="en-US" dirty="0"/>
          </a:p>
          <a:p>
            <a:r>
              <a:rPr lang="ru-RU" dirty="0"/>
              <a:t>Окно для отправки и получения сообщений (</a:t>
            </a:r>
            <a:r>
              <a:rPr lang="en-US" dirty="0"/>
              <a:t>Message-only window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1775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</TotalTime>
  <Words>3896</Words>
  <Application>Microsoft Office PowerPoint</Application>
  <PresentationFormat>Widescreen</PresentationFormat>
  <Paragraphs>631</Paragraphs>
  <Slides>73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Cascadia Mono</vt:lpstr>
      <vt:lpstr>Consolas</vt:lpstr>
      <vt:lpstr>Constantia</vt:lpstr>
      <vt:lpstr>Courier New</vt:lpstr>
      <vt:lpstr>Impact</vt:lpstr>
      <vt:lpstr>Segoe UI</vt:lpstr>
      <vt:lpstr>Wingdings</vt:lpstr>
      <vt:lpstr>Wingdings 2</vt:lpstr>
      <vt:lpstr>Тема Office</vt:lpstr>
      <vt:lpstr>Создание графических приложений в системе Windows</vt:lpstr>
      <vt:lpstr>Графический интерфейс пользователя</vt:lpstr>
      <vt:lpstr>Приложения в Windows</vt:lpstr>
      <vt:lpstr>Содержимое WinMain()</vt:lpstr>
      <vt:lpstr>Простейшее приложение Windows</vt:lpstr>
      <vt:lpstr>WinMain</vt:lpstr>
      <vt:lpstr>Окно</vt:lpstr>
      <vt:lpstr>PowerPoint Presentation</vt:lpstr>
      <vt:lpstr>Типы окон</vt:lpstr>
      <vt:lpstr>Главное окно приложения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Приложение HelloWorld</vt:lpstr>
      <vt:lpstr>История работы со строками в Windows</vt:lpstr>
      <vt:lpstr>Окно рабочего стола (Desktop Window)</vt:lpstr>
      <vt:lpstr>Создание окна</vt:lpstr>
      <vt:lpstr>Имя класса окна (Window Class Name)</vt:lpstr>
      <vt:lpstr>Встроенные и пользовательские классы окон</vt:lpstr>
      <vt:lpstr>PowerPoint Presentation</vt:lpstr>
      <vt:lpstr>Имя окна</vt:lpstr>
      <vt:lpstr>Стили окна</vt:lpstr>
      <vt:lpstr>Положение и размеры окна</vt:lpstr>
      <vt:lpstr>PowerPoint Presentation</vt:lpstr>
      <vt:lpstr>Дескриптор родительского окна</vt:lpstr>
      <vt:lpstr>Идентификатор меню или идентификатор дочернего окна</vt:lpstr>
      <vt:lpstr>Дескриптор экземпляра приложения (HINSTANCE)</vt:lpstr>
      <vt:lpstr>Дескриптор Окна (Window Handle)</vt:lpstr>
      <vt:lpstr>Утилита Spy++</vt:lpstr>
      <vt:lpstr>PowerPoint Presentation</vt:lpstr>
      <vt:lpstr>Создание окна на основе зарегистрированного класса</vt:lpstr>
      <vt:lpstr>PowerPoint Presentation</vt:lpstr>
      <vt:lpstr>Сообщения</vt:lpstr>
      <vt:lpstr>Сообщение</vt:lpstr>
      <vt:lpstr>Маршрутизация сообщений и очередь сообщений</vt:lpstr>
      <vt:lpstr>PowerPoint Presentation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Оконная процедура</vt:lpstr>
      <vt:lpstr>Оконная процедура по умолчанию</vt:lpstr>
      <vt:lpstr>Пример простейшей оконной процедуры главного окна приложения</vt:lpstr>
      <vt:lpstr>Вспомним цикл выборки сообщений</vt:lpstr>
      <vt:lpstr>Собираем всё вместе</vt:lpstr>
      <vt:lpstr>Результат</vt:lpstr>
      <vt:lpstr>Как связать экземпляр C++ класса с окном?</vt:lpstr>
      <vt:lpstr>PowerPoint Presentation</vt:lpstr>
      <vt:lpstr>PowerPoint Presentation</vt:lpstr>
      <vt:lpstr>PowerPoint Presentation</vt:lpstr>
      <vt:lpstr>PowerPoint Presentation</vt:lpstr>
      <vt:lpstr>Как связать C++ класс с окном (простой способ)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PowerPoint Presentation</vt:lpstr>
      <vt:lpstr>Роль операционной системы Windows</vt:lpstr>
      <vt:lpstr>PowerPoint Presentation</vt:lpstr>
      <vt:lpstr>Сообщение WM_ERASEBKGND</vt:lpstr>
      <vt:lpstr>Сообщение WM_PAINT</vt:lpstr>
      <vt:lpstr>Обработка сообщения WM_PAINT</vt:lpstr>
      <vt:lpstr>PowerPoint Presentation</vt:lpstr>
      <vt:lpstr>PowerPoint Presentation</vt:lpstr>
      <vt:lpstr>Сообщение WM_DESTROY</vt:lpstr>
      <vt:lpstr>Сообщение WM_QUIT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93</cp:revision>
  <dcterms:created xsi:type="dcterms:W3CDTF">2006-09-18T21:13:12Z</dcterms:created>
  <dcterms:modified xsi:type="dcterms:W3CDTF">2025-02-15T11:23:10Z</dcterms:modified>
</cp:coreProperties>
</file>